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6.gif" ContentType="image/gif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16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16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16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16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16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16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16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3241440" y="1536120"/>
            <a:ext cx="5708160" cy="4554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160" cy="217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280" cy="4554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280" cy="4554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16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160" cy="4554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gif"/><Relationship Id="rId2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5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595160" y="1122480"/>
            <a:ext cx="9000720" cy="23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Search Operators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595160" y="3602160"/>
            <a:ext cx="900072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For Google &amp; Bing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Bing cont.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913680" y="2095920"/>
            <a:ext cx="10352880" cy="36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imagesize: Constrains the size of returned images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inanchor: Returns webpages that contain the specified term in the anchor text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inbody: Returns webpages that contain the specified term in the metadata or in the HTML body.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intitle: Returns webpages that contain the specified term in the metadata title of the site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ip: Finds sites that are hosted by a specific IP address. The IP address must be a dotted quad address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keyword Metaoperator; that is, an operator that is used with other operators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Bing cont.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913680" y="2095920"/>
            <a:ext cx="10352880" cy="36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language: Returns webpages written in a specific language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literalmeta: Any string within parentheses is interpreted literally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loc: Returns webpages from a specific country or region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meta: Allows the filtering of content based on special tags in HTML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msite: Source filtering used to refine a query for a multimedia site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near: Constrains the distance between terms so that documents that contain instances of the specified terms within ten words of each other are returned before those that don’t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NOT Excludes webpages that contain the specified term or terms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algn="ctr">
              <a:lnSpc>
                <a:spcPct val="10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Recon Usage Examples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1" name="Shape 56" descr=""/>
          <p:cNvPicPr/>
          <p:nvPr/>
        </p:nvPicPr>
        <p:blipFill>
          <a:blip r:embed="rId1"/>
          <a:srcRect l="0" t="22141" r="41138" b="0"/>
          <a:stretch/>
        </p:blipFill>
        <p:spPr>
          <a:xfrm>
            <a:off x="5036760" y="1536480"/>
            <a:ext cx="7154640" cy="5320800"/>
          </a:xfrm>
          <a:prstGeom prst="rect">
            <a:avLst/>
          </a:prstGeom>
          <a:ln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415440" y="1536480"/>
            <a:ext cx="5106600" cy="45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error pages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config files / logs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login pages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ransomware files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algn="ctr">
              <a:lnSpc>
                <a:spcPct val="10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Recon Usage Examples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Shape 63" descr=""/>
          <p:cNvPicPr/>
          <p:nvPr/>
        </p:nvPicPr>
        <p:blipFill>
          <a:blip r:embed="rId1"/>
          <a:stretch/>
        </p:blipFill>
        <p:spPr>
          <a:xfrm>
            <a:off x="4619880" y="1356840"/>
            <a:ext cx="7462800" cy="5500440"/>
          </a:xfrm>
          <a:prstGeom prst="rect">
            <a:avLst/>
          </a:prstGeom>
          <a:ln>
            <a:noFill/>
          </a:ln>
        </p:spPr>
      </p:pic>
      <p:sp>
        <p:nvSpPr>
          <p:cNvPr id="295" name="CustomShape 2"/>
          <p:cNvSpPr/>
          <p:nvPr/>
        </p:nvSpPr>
        <p:spPr>
          <a:xfrm>
            <a:off x="415440" y="1536480"/>
            <a:ext cx="5106600" cy="45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error pages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config files / logs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login pages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ransomware files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algn="ctr">
              <a:lnSpc>
                <a:spcPct val="10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Recon Usage Examples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415440" y="1536480"/>
            <a:ext cx="5106600" cy="45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error pages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config files / logs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login pages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ransomware files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Shape 70" descr=""/>
          <p:cNvPicPr/>
          <p:nvPr/>
        </p:nvPicPr>
        <p:blipFill>
          <a:blip r:embed="rId1"/>
          <a:srcRect l="0" t="22141" r="40930" b="0"/>
          <a:stretch/>
        </p:blipFill>
        <p:spPr>
          <a:xfrm>
            <a:off x="5011560" y="1536480"/>
            <a:ext cx="7179840" cy="532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algn="ctr">
              <a:lnSpc>
                <a:spcPct val="10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Recon Usage Examples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Shape 77" descr=""/>
          <p:cNvPicPr/>
          <p:nvPr/>
        </p:nvPicPr>
        <p:blipFill>
          <a:blip r:embed="rId1"/>
          <a:stretch/>
        </p:blipFill>
        <p:spPr>
          <a:xfrm>
            <a:off x="4611960" y="1356840"/>
            <a:ext cx="7579440" cy="5500440"/>
          </a:xfrm>
          <a:prstGeom prst="rect">
            <a:avLst/>
          </a:prstGeom>
          <a:ln>
            <a:noFill/>
          </a:ln>
        </p:spPr>
      </p:pic>
      <p:sp>
        <p:nvSpPr>
          <p:cNvPr id="301" name="CustomShape 2"/>
          <p:cNvSpPr/>
          <p:nvPr/>
        </p:nvSpPr>
        <p:spPr>
          <a:xfrm>
            <a:off x="415440" y="1536480"/>
            <a:ext cx="5106600" cy="45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error pages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config files / logs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login pages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Find ransomware files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algn="ctr">
              <a:lnSpc>
                <a:spcPct val="10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Bing Recon Usage Examples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415440" y="1536480"/>
            <a:ext cx="4989600" cy="45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ip - enumerate domain names associated with an IP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prefer:organization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Shape 84" descr=""/>
          <p:cNvPicPr/>
          <p:nvPr/>
        </p:nvPicPr>
        <p:blipFill>
          <a:blip r:embed="rId1"/>
          <a:srcRect l="0" t="22387" r="43844" b="0"/>
          <a:stretch/>
        </p:blipFill>
        <p:spPr>
          <a:xfrm>
            <a:off x="5406120" y="1536480"/>
            <a:ext cx="6844320" cy="531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15440" y="593280"/>
            <a:ext cx="1136016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algn="ctr">
              <a:lnSpc>
                <a:spcPct val="10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Bing Recon Usage Examples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415440" y="1536480"/>
            <a:ext cx="4989600" cy="45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/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ip - enumerate domain names associated with an IP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09480" indent="-304200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prefer:organization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Shape 91" descr=""/>
          <p:cNvPicPr/>
          <p:nvPr/>
        </p:nvPicPr>
        <p:blipFill>
          <a:blip r:embed="rId1"/>
          <a:stretch/>
        </p:blipFill>
        <p:spPr>
          <a:xfrm>
            <a:off x="5242320" y="1536480"/>
            <a:ext cx="6949080" cy="53208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913680" y="2126880"/>
            <a:ext cx="10354680" cy="25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Google First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913680" y="4650480"/>
            <a:ext cx="10352880" cy="113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702000" y="609480"/>
            <a:ext cx="1061280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Shortcuts (Everyone knows)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14000" y="3419640"/>
            <a:ext cx="32353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Contact Info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Picture 4" descr=""/>
          <p:cNvPicPr/>
          <p:nvPr/>
        </p:nvPicPr>
        <p:blipFill>
          <a:blip r:embed="rId1"/>
          <a:stretch/>
        </p:blipFill>
        <p:spPr>
          <a:xfrm>
            <a:off x="3461040" y="1540440"/>
            <a:ext cx="2791800" cy="206280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3207960" y="3452400"/>
            <a:ext cx="32983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  <a:ea typeface="DejaVu Sans"/>
              </a:rPr>
              <a:t>Calculator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Picture 8" descr=""/>
          <p:cNvPicPr/>
          <p:nvPr/>
        </p:nvPicPr>
        <p:blipFill>
          <a:blip r:embed="rId2"/>
          <a:stretch/>
        </p:blipFill>
        <p:spPr>
          <a:xfrm>
            <a:off x="1005120" y="1484640"/>
            <a:ext cx="1948680" cy="2085120"/>
          </a:xfrm>
          <a:prstGeom prst="rect">
            <a:avLst/>
          </a:prstGeom>
          <a:ln>
            <a:noFill/>
          </a:ln>
        </p:spPr>
      </p:pic>
      <p:pic>
        <p:nvPicPr>
          <p:cNvPr id="262" name="Picture 10" descr=""/>
          <p:cNvPicPr/>
          <p:nvPr/>
        </p:nvPicPr>
        <p:blipFill>
          <a:blip r:embed="rId3"/>
          <a:stretch/>
        </p:blipFill>
        <p:spPr>
          <a:xfrm>
            <a:off x="6760080" y="1540440"/>
            <a:ext cx="1936080" cy="2062800"/>
          </a:xfrm>
          <a:prstGeom prst="rect">
            <a:avLst/>
          </a:prstGeom>
          <a:ln>
            <a:noFill/>
          </a:ln>
        </p:spPr>
      </p:pic>
      <p:sp>
        <p:nvSpPr>
          <p:cNvPr id="263" name="CustomShape 4"/>
          <p:cNvSpPr/>
          <p:nvPr/>
        </p:nvSpPr>
        <p:spPr>
          <a:xfrm>
            <a:off x="6078960" y="3419640"/>
            <a:ext cx="32983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  <a:ea typeface="DejaVu Sans"/>
              </a:rPr>
              <a:t>Stock Info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Picture 12" descr=""/>
          <p:cNvPicPr/>
          <p:nvPr/>
        </p:nvPicPr>
        <p:blipFill>
          <a:blip r:embed="rId4"/>
          <a:stretch/>
        </p:blipFill>
        <p:spPr>
          <a:xfrm>
            <a:off x="9203400" y="1489680"/>
            <a:ext cx="1771920" cy="2079720"/>
          </a:xfrm>
          <a:prstGeom prst="rect">
            <a:avLst/>
          </a:prstGeom>
          <a:ln>
            <a:noFill/>
          </a:ln>
        </p:spPr>
      </p:pic>
      <p:sp>
        <p:nvSpPr>
          <p:cNvPr id="265" name="CustomShape 5"/>
          <p:cNvSpPr/>
          <p:nvPr/>
        </p:nvSpPr>
        <p:spPr>
          <a:xfrm>
            <a:off x="8440560" y="3425040"/>
            <a:ext cx="32983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  <a:ea typeface="DejaVu Sans"/>
              </a:rPr>
              <a:t>Definitions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1564200" y="4061520"/>
            <a:ext cx="3793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  <a:ea typeface="DejaVu Sans"/>
              </a:rPr>
              <a:t>Movies theatre’s &amp; showtimes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6324840" y="4061520"/>
            <a:ext cx="32353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  <a:ea typeface="DejaVu Sans"/>
              </a:rPr>
              <a:t>Weather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8"/>
          <p:cNvSpPr/>
          <p:nvPr/>
        </p:nvSpPr>
        <p:spPr>
          <a:xfrm>
            <a:off x="4359600" y="5192640"/>
            <a:ext cx="32983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  <a:ea typeface="DejaVu Sans"/>
              </a:rPr>
              <a:t>Etc.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9"/>
          <p:cNvSpPr/>
          <p:nvPr/>
        </p:nvSpPr>
        <p:spPr>
          <a:xfrm>
            <a:off x="5650920" y="5202720"/>
            <a:ext cx="32983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  <a:ea typeface="DejaVu Sans"/>
              </a:rPr>
              <a:t>Etc.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0"/>
          <p:cNvSpPr/>
          <p:nvPr/>
        </p:nvSpPr>
        <p:spPr>
          <a:xfrm>
            <a:off x="3207960" y="5192640"/>
            <a:ext cx="32983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  <a:ea typeface="DejaVu Sans"/>
              </a:rPr>
              <a:t>Etc.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Cancelled: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2" name="Picture 2" descr=""/>
          <p:cNvPicPr/>
          <p:nvPr/>
        </p:nvPicPr>
        <p:blipFill>
          <a:blip r:embed="rId1"/>
          <a:stretch/>
        </p:blipFill>
        <p:spPr>
          <a:xfrm>
            <a:off x="4006800" y="2298240"/>
            <a:ext cx="4167360" cy="1901880"/>
          </a:xfrm>
          <a:prstGeom prst="rect">
            <a:avLst/>
          </a:prstGeom>
          <a:ln>
            <a:noFill/>
          </a:ln>
        </p:spPr>
      </p:pic>
      <p:sp>
        <p:nvSpPr>
          <p:cNvPr id="273" name="CustomShape 2"/>
          <p:cNvSpPr/>
          <p:nvPr/>
        </p:nvSpPr>
        <p:spPr>
          <a:xfrm>
            <a:off x="4057920" y="4275360"/>
            <a:ext cx="40651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  <a:ea typeface="DejaVu Sans"/>
              </a:rPr>
              <a:t>Personal Phone#’s &amp; Addresses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8" descr=""/>
          <p:cNvPicPr/>
          <p:nvPr/>
        </p:nvPicPr>
        <p:blipFill>
          <a:blip r:embed="rId1"/>
          <a:stretch/>
        </p:blipFill>
        <p:spPr>
          <a:xfrm>
            <a:off x="2038680" y="540000"/>
            <a:ext cx="8103600" cy="624420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Advanced Search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Common Operators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913680" y="2088360"/>
            <a:ext cx="10270440" cy="37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*  (treated as wildcard for 1+ </a:t>
            </a:r>
            <a:r>
              <a:rPr b="0" lang="en-US" sz="20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words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 … not characters)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..  (describes a range of numbers “Russian revolution 1800..2000”)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~ (searches for the word immediately following, as well as ALL synonyms)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-  (excludes anything that matches the following word: “Dolphins -football”)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“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[quoted text]” (matches quoted text exactly)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Operators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253080" y="4053960"/>
            <a:ext cx="10149480" cy="2474280"/>
          </a:xfrm>
          <a:prstGeom prst="rect">
            <a:avLst/>
          </a:prstGeom>
          <a:ln>
            <a:noFill/>
          </a:ln>
        </p:spPr>
      </p:pic>
      <p:pic>
        <p:nvPicPr>
          <p:cNvPr id="280" name="Picture 4" descr=""/>
          <p:cNvPicPr/>
          <p:nvPr/>
        </p:nvPicPr>
        <p:blipFill>
          <a:blip r:embed="rId2"/>
          <a:stretch/>
        </p:blipFill>
        <p:spPr>
          <a:xfrm>
            <a:off x="253080" y="990000"/>
            <a:ext cx="3857040" cy="29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Combining Operators Is fine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913680" y="2095920"/>
            <a:ext cx="10352880" cy="36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Unacceptable combinations include: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Anything that is mutually exclusive by definition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“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Allin…” operators: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allinanchor, allintext, allintitle, allinurl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Operators which limit results to specific pages: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“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cache:”, “info:”, “related:”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913680" y="1113120"/>
            <a:ext cx="1035288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1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  <a:ea typeface="DejaVu Sans"/>
              </a:rPr>
              <a:t>Most of the time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1" lang="en-US" sz="34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/>
              </a:rPr>
              <a:t>Bing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913680" y="2095920"/>
            <a:ext cx="10352880" cy="36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AND: Finds webpages that contain all the terms or phrases in a query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Contains: Keeps results focused on sites that have links to the file types that you specify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Define: Triggers an Instant Answer definition for the specified word. Define gravity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Domain: Limits results to the specified domain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Feed: Finds RSS or Atom feeds pertaining to the term you specify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filetype: Returns only webpages of the specified file type.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12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ckwell"/>
              </a:rPr>
              <a:t>hasfeed: Finds webpages that contain both the term or terms for which you are querying and one or more RSS or Atom feeds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1779</TotalTime>
  <Application>LibreOffice/5.1.6.2.0$Linux_X86_64 LibreOffice_project/10$Build-2</Application>
  <Words>559</Words>
  <Paragraphs>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2017-09-05T16:19:25Z</dcterms:created>
  <dc:creator>Christopher Glanzer</dc:creator>
  <dc:description/>
  <dc:language>en-US</dc:language>
  <cp:lastModifiedBy/>
  <dcterms:modified xsi:type="dcterms:W3CDTF">2017-09-07T00:06:59Z</dcterms:modified>
  <cp:revision>16</cp:revision>
  <dc:subject/>
  <dc:title>Search Operators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